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9"/>
  </p:notesMasterIdLst>
  <p:sldIdLst>
    <p:sldId id="261" r:id="rId2"/>
    <p:sldId id="266" r:id="rId3"/>
    <p:sldId id="280" r:id="rId4"/>
    <p:sldId id="281" r:id="rId5"/>
    <p:sldId id="279" r:id="rId6"/>
    <p:sldId id="267" r:id="rId7"/>
    <p:sldId id="284" r:id="rId8"/>
    <p:sldId id="268" r:id="rId9"/>
    <p:sldId id="285" r:id="rId10"/>
    <p:sldId id="276" r:id="rId11"/>
    <p:sldId id="273" r:id="rId12"/>
    <p:sldId id="275" r:id="rId13"/>
    <p:sldId id="278" r:id="rId14"/>
    <p:sldId id="282" r:id="rId15"/>
    <p:sldId id="269" r:id="rId16"/>
    <p:sldId id="274" r:id="rId17"/>
    <p:sldId id="28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CCA91-6B51-4818-A798-6BF62D33E711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A0513-CF9E-4B4D-82EB-73EB7FC7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6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74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5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16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8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390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15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816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785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1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4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36FD9C3-DC62-40FC-BDBD-297C796BA7F6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3D79EF6-A3D9-4D56-B286-813F677130C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706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4B696-A36C-4DF3-AFD4-FE85AAD6E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0" y="1460588"/>
            <a:ext cx="10058400" cy="1685608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Stay Recommendations</a:t>
            </a:r>
            <a:br>
              <a:rPr lang="en-US" sz="4800" dirty="0"/>
            </a:br>
            <a:r>
              <a:rPr lang="en-US" sz="4000" dirty="0"/>
              <a:t>Programming for Big Data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9CAD5-BCF2-428F-BB23-EEEE5DB88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361" y="4437635"/>
            <a:ext cx="10344089" cy="1577535"/>
          </a:xfrm>
        </p:spPr>
        <p:txBody>
          <a:bodyPr>
            <a:normAutofit/>
          </a:bodyPr>
          <a:lstStyle/>
          <a:p>
            <a:pPr lvl="1"/>
            <a:r>
              <a:rPr lang="en-US" sz="2000"/>
              <a:t>Dhaval Patel (djp526)</a:t>
            </a:r>
          </a:p>
          <a:p>
            <a:pPr lvl="1"/>
            <a:r>
              <a:rPr lang="en-US" sz="2000"/>
              <a:t>Vishnu Thakral (vvt223)</a:t>
            </a:r>
          </a:p>
          <a:p>
            <a:pPr lvl="1"/>
            <a:r>
              <a:rPr lang="en-US" sz="2000"/>
              <a:t>Yash Rathod (yhr208)</a:t>
            </a:r>
          </a:p>
          <a:p>
            <a:pPr lvl="1"/>
            <a:r>
              <a:rPr lang="en-US" sz="2000"/>
              <a:t>Guided by : Prof. Juan Rodriguez </a:t>
            </a:r>
          </a:p>
        </p:txBody>
      </p:sp>
    </p:spTree>
    <p:extLst>
      <p:ext uri="{BB962C8B-B14F-4D97-AF65-F5344CB8AC3E}">
        <p14:creationId xmlns:p14="http://schemas.microsoft.com/office/powerpoint/2010/main" val="2260327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7" y="285395"/>
            <a:ext cx="3410331" cy="1404123"/>
          </a:xfrm>
        </p:spPr>
        <p:txBody>
          <a:bodyPr>
            <a:normAutofit/>
          </a:bodyPr>
          <a:lstStyle/>
          <a:p>
            <a:r>
              <a:rPr lang="en-US" sz="3200"/>
              <a:t>Power BI Map Visual					</a:t>
            </a:r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40976C75-202C-4190-B809-519BF2DFB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64611" y="987457"/>
            <a:ext cx="7560296" cy="50018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07AC0D-746B-463D-8EAA-8EFC52542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611" y="6283994"/>
            <a:ext cx="350550" cy="3886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5011D6-714D-469D-AF31-D02699E482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859" y="6286101"/>
            <a:ext cx="350550" cy="388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97DCB2-6760-4BFF-BBC1-427F65C534AE}"/>
              </a:ext>
            </a:extLst>
          </p:cNvPr>
          <p:cNvSpPr txBox="1"/>
          <p:nvPr/>
        </p:nvSpPr>
        <p:spPr>
          <a:xfrm>
            <a:off x="4807669" y="6276471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more than 15 reviews</a:t>
            </a:r>
          </a:p>
          <a:p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17853F-352C-44D7-8D92-1244D1D9D410}"/>
              </a:ext>
            </a:extLst>
          </p:cNvPr>
          <p:cNvSpPr txBox="1"/>
          <p:nvPr/>
        </p:nvSpPr>
        <p:spPr>
          <a:xfrm>
            <a:off x="8724508" y="6269541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less than 15 reviews</a:t>
            </a:r>
          </a:p>
          <a:p>
            <a:endParaRPr lang="en-US" sz="16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A65513-E428-48BB-9EDE-A58DDC8521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859" y="6295527"/>
            <a:ext cx="350550" cy="3886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43498D6-342E-487B-965A-8258AF883C38}"/>
              </a:ext>
            </a:extLst>
          </p:cNvPr>
          <p:cNvSpPr txBox="1"/>
          <p:nvPr/>
        </p:nvSpPr>
        <p:spPr>
          <a:xfrm>
            <a:off x="4807669" y="628589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more than 15 reviews</a:t>
            </a:r>
          </a:p>
          <a:p>
            <a:endParaRPr lang="en-US" sz="16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545415-1233-48F1-BBFE-8A9E8311F107}"/>
              </a:ext>
            </a:extLst>
          </p:cNvPr>
          <p:cNvSpPr txBox="1"/>
          <p:nvPr/>
        </p:nvSpPr>
        <p:spPr>
          <a:xfrm>
            <a:off x="8724508" y="627896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less than 15 reviews</a:t>
            </a:r>
          </a:p>
          <a:p>
            <a:endParaRPr lang="en-US" sz="160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DBAD9608-2C7E-4EBB-BE8F-C17C99D6F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537" y="2926080"/>
            <a:ext cx="3610494" cy="3379124"/>
          </a:xfrm>
        </p:spPr>
        <p:txBody>
          <a:bodyPr>
            <a:normAutofit/>
          </a:bodyPr>
          <a:lstStyle/>
          <a:p>
            <a:r>
              <a:rPr lang="en-US" sz="4000"/>
              <a:t>Area: </a:t>
            </a:r>
          </a:p>
          <a:p>
            <a:r>
              <a:rPr lang="en-US" sz="2800"/>
              <a:t>Tribeca, Manhattan</a:t>
            </a:r>
          </a:p>
        </p:txBody>
      </p:sp>
    </p:spTree>
    <p:extLst>
      <p:ext uri="{BB962C8B-B14F-4D97-AF65-F5344CB8AC3E}">
        <p14:creationId xmlns:p14="http://schemas.microsoft.com/office/powerpoint/2010/main" val="2217196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7" y="304250"/>
            <a:ext cx="3410331" cy="1404123"/>
          </a:xfrm>
        </p:spPr>
        <p:txBody>
          <a:bodyPr>
            <a:normAutofit/>
          </a:bodyPr>
          <a:lstStyle/>
          <a:p>
            <a:r>
              <a:rPr lang="en-US" sz="3200"/>
              <a:t>Power BI Map Visual				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91955-C06B-43B6-9557-3C77C60C9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537" y="2926080"/>
            <a:ext cx="3610494" cy="3379124"/>
          </a:xfrm>
        </p:spPr>
        <p:txBody>
          <a:bodyPr>
            <a:normAutofit/>
          </a:bodyPr>
          <a:lstStyle/>
          <a:p>
            <a:r>
              <a:rPr lang="en-US" sz="4000"/>
              <a:t>Area: </a:t>
            </a:r>
          </a:p>
          <a:p>
            <a:r>
              <a:rPr lang="en-US" sz="2800"/>
              <a:t>Downtown Brooklyn &amp; Brooklyn Heights</a:t>
            </a:r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D43E5F11-46A0-4F2B-8F6B-B0CEB6872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138" y="929011"/>
            <a:ext cx="7513163" cy="49999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17673E-BA61-4B9E-9B4C-8C7388AD2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611" y="6283994"/>
            <a:ext cx="350550" cy="3886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C45681-B2C0-4B25-9BA1-FFB8CFA64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859" y="6295527"/>
            <a:ext cx="350550" cy="388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0B4774-FCA8-4E85-B03A-501AA00C689C}"/>
              </a:ext>
            </a:extLst>
          </p:cNvPr>
          <p:cNvSpPr txBox="1"/>
          <p:nvPr/>
        </p:nvSpPr>
        <p:spPr>
          <a:xfrm>
            <a:off x="4807669" y="628589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more than 15 reviews</a:t>
            </a:r>
          </a:p>
          <a:p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026ADD-B5F7-40F4-B410-2836F334B3E1}"/>
              </a:ext>
            </a:extLst>
          </p:cNvPr>
          <p:cNvSpPr txBox="1"/>
          <p:nvPr/>
        </p:nvSpPr>
        <p:spPr>
          <a:xfrm>
            <a:off x="8724508" y="627896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less than 15 reviews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038562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7" y="351383"/>
            <a:ext cx="3410331" cy="1404123"/>
          </a:xfrm>
        </p:spPr>
        <p:txBody>
          <a:bodyPr>
            <a:normAutofit/>
          </a:bodyPr>
          <a:lstStyle/>
          <a:p>
            <a:r>
              <a:rPr lang="en-US" sz="3200"/>
              <a:t>Power BI Map Visual					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7BF88B-6D87-46F7-858E-01873A4B3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234991" y="734819"/>
            <a:ext cx="7709740" cy="538836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B3DCE7-C001-4F5A-944B-1BB851D6A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611" y="6283994"/>
            <a:ext cx="350550" cy="3886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BD23B0-AA78-4391-9644-7844AC0AA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859" y="6295527"/>
            <a:ext cx="350550" cy="3886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6640DE-CF80-4D29-BDE9-264CDA296154}"/>
              </a:ext>
            </a:extLst>
          </p:cNvPr>
          <p:cNvSpPr txBox="1"/>
          <p:nvPr/>
        </p:nvSpPr>
        <p:spPr>
          <a:xfrm>
            <a:off x="4807669" y="628589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more than 15 reviews</a:t>
            </a:r>
          </a:p>
          <a:p>
            <a:endParaRPr lang="en-U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200E99-0E5C-48BC-AE84-7A67FE094F50}"/>
              </a:ext>
            </a:extLst>
          </p:cNvPr>
          <p:cNvSpPr txBox="1"/>
          <p:nvPr/>
        </p:nvSpPr>
        <p:spPr>
          <a:xfrm>
            <a:off x="8724508" y="6278967"/>
            <a:ext cx="3200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Listings with less than 15 reviews</a:t>
            </a:r>
          </a:p>
          <a:p>
            <a:endParaRPr lang="en-US" sz="160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5D16172-B95E-440A-8F41-846EADA75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537" y="2926080"/>
            <a:ext cx="3610494" cy="3379124"/>
          </a:xfrm>
        </p:spPr>
        <p:txBody>
          <a:bodyPr>
            <a:normAutofit/>
          </a:bodyPr>
          <a:lstStyle/>
          <a:p>
            <a:r>
              <a:rPr lang="en-US" sz="4000"/>
              <a:t>Area: </a:t>
            </a:r>
          </a:p>
          <a:p>
            <a:r>
              <a:rPr lang="en-US" sz="2800"/>
              <a:t>Bay Ridge, Brooklyn</a:t>
            </a:r>
          </a:p>
        </p:txBody>
      </p:sp>
    </p:spTree>
    <p:extLst>
      <p:ext uri="{BB962C8B-B14F-4D97-AF65-F5344CB8AC3E}">
        <p14:creationId xmlns:p14="http://schemas.microsoft.com/office/powerpoint/2010/main" val="423151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5D16172-B95E-440A-8F41-846EADA75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537" y="2926080"/>
            <a:ext cx="3610494" cy="3379124"/>
          </a:xfrm>
        </p:spPr>
        <p:txBody>
          <a:bodyPr>
            <a:normAutofit/>
          </a:bodyPr>
          <a:lstStyle/>
          <a:p>
            <a:r>
              <a:rPr lang="en-US" sz="4000"/>
              <a:t>User </a:t>
            </a:r>
            <a:r>
              <a:rPr lang="en-US" sz="3600"/>
              <a:t>Interface</a:t>
            </a:r>
            <a:endParaRPr lang="en-US" sz="4000"/>
          </a:p>
          <a:p>
            <a:endParaRPr lang="en-US" sz="400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D1F1D2F-3449-4715-AF98-CD615B0F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7" y="313677"/>
            <a:ext cx="3410331" cy="619577"/>
          </a:xfrm>
        </p:spPr>
        <p:txBody>
          <a:bodyPr>
            <a:normAutofit/>
          </a:bodyPr>
          <a:lstStyle/>
          <a:p>
            <a:r>
              <a:rPr lang="en-US" sz="3200"/>
              <a:t>Demo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392DA7-F8B3-4BE9-AC24-40FF14A06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340" y="933254"/>
            <a:ext cx="7816123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66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5D16172-B95E-440A-8F41-846EADA75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8537" y="2926080"/>
            <a:ext cx="3610494" cy="3379124"/>
          </a:xfrm>
        </p:spPr>
        <p:txBody>
          <a:bodyPr>
            <a:normAutofit/>
          </a:bodyPr>
          <a:lstStyle/>
          <a:p>
            <a:r>
              <a:rPr lang="en-US" sz="3600"/>
              <a:t>Search Output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D1F1D2F-3449-4715-AF98-CD615B0F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37" y="285396"/>
            <a:ext cx="3410331" cy="619577"/>
          </a:xfrm>
        </p:spPr>
        <p:txBody>
          <a:bodyPr>
            <a:normAutofit/>
          </a:bodyPr>
          <a:lstStyle/>
          <a:p>
            <a:r>
              <a:rPr lang="en-US" sz="3200"/>
              <a:t>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A35784-BFE5-4635-9F5B-731E4F93E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51" y="904973"/>
            <a:ext cx="7621064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88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94977"/>
            <a:ext cx="10058400" cy="1450757"/>
          </a:xfrm>
        </p:spPr>
        <p:txBody>
          <a:bodyPr>
            <a:normAutofit/>
          </a:bodyPr>
          <a:lstStyle/>
          <a:p>
            <a:r>
              <a:rPr lang="en-US" sz="3200" dirty="0"/>
              <a:t>Scalability in Production Environment</a:t>
            </a:r>
            <a:br>
              <a:rPr lang="en-US" sz="3200" dirty="0"/>
            </a:br>
            <a:r>
              <a:rPr lang="en-US" sz="3200" dirty="0"/>
              <a:t>			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6A050-0FD2-4291-90A1-AFD0D2CD9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1198" lvl="1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1"/>
              </a:solidFill>
            </a:endParaRPr>
          </a:p>
          <a:p>
            <a:pPr marL="441198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For each city, train and predict on stats specific to that location</a:t>
            </a:r>
          </a:p>
          <a:p>
            <a:pPr marL="155448" lvl="1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441198" lvl="1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Schedule model training &amp; rating prediction task on a bi-weekly basis</a:t>
            </a:r>
          </a:p>
        </p:txBody>
      </p:sp>
    </p:spTree>
    <p:extLst>
      <p:ext uri="{BB962C8B-B14F-4D97-AF65-F5344CB8AC3E}">
        <p14:creationId xmlns:p14="http://schemas.microsoft.com/office/powerpoint/2010/main" val="2225838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Questions?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5D01593E-29FC-4874-8BB0-4EDEF889A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24" r="2" b="2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7969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42DDA-F883-44E8-8A64-E7A751EF046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20928" y="965200"/>
            <a:ext cx="5999002" cy="492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chemeClr val="tx2"/>
                </a:solidFill>
              </a:rPr>
              <a:t>Thank you!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209156-242F-4B26-8D07-CEB2B68A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34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596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552123" y="136982"/>
            <a:ext cx="10749460" cy="802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Problem Statement</a:t>
            </a:r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1171772" y="6898324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2</a:t>
            </a:fld>
            <a:endParaRPr lang="en-IN" sz="1199" dirty="0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51A46F-72D1-42ED-9156-C6EB6835C8B6}"/>
              </a:ext>
            </a:extLst>
          </p:cNvPr>
          <p:cNvCxnSpPr>
            <a:cxnSpLocks/>
          </p:cNvCxnSpPr>
          <p:nvPr/>
        </p:nvCxnSpPr>
        <p:spPr>
          <a:xfrm flipV="1">
            <a:off x="612742" y="902600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CC3DA62-4E4E-42EC-B940-FD8F9D3DA8D3}"/>
              </a:ext>
            </a:extLst>
          </p:cNvPr>
          <p:cNvSpPr/>
          <p:nvPr/>
        </p:nvSpPr>
        <p:spPr>
          <a:xfrm>
            <a:off x="612742" y="939713"/>
            <a:ext cx="105590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Account for safety of the neighborhood and nearby facilities to recommended stay for the guest.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Predict rating for relatively new and unrated listings, thus bringing up the value of listings with good score potential.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06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532734" y="184116"/>
            <a:ext cx="10749460" cy="802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Datasets used</a:t>
            </a:r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1171772" y="6898324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3</a:t>
            </a:fld>
            <a:endParaRPr lang="en-IN" sz="1199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51A46F-72D1-42ED-9156-C6EB6835C8B6}"/>
              </a:ext>
            </a:extLst>
          </p:cNvPr>
          <p:cNvCxnSpPr>
            <a:cxnSpLocks/>
          </p:cNvCxnSpPr>
          <p:nvPr/>
        </p:nvCxnSpPr>
        <p:spPr>
          <a:xfrm flipV="1">
            <a:off x="593353" y="949734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CC3DA62-4E4E-42EC-B940-FD8F9D3DA8D3}"/>
              </a:ext>
            </a:extLst>
          </p:cNvPr>
          <p:cNvSpPr/>
          <p:nvPr/>
        </p:nvSpPr>
        <p:spPr>
          <a:xfrm>
            <a:off x="593353" y="129080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Airbnb’s Listing Dataset : 50k (Active Listings in NYC)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NYC Crime Stats : 66M (10 years)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NYC Restaurant Dataset : 3M</a:t>
            </a:r>
          </a:p>
        </p:txBody>
      </p:sp>
    </p:spTree>
    <p:extLst>
      <p:ext uri="{BB962C8B-B14F-4D97-AF65-F5344CB8AC3E}">
        <p14:creationId xmlns:p14="http://schemas.microsoft.com/office/powerpoint/2010/main" val="4129989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552123" y="136982"/>
            <a:ext cx="10749460" cy="802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Insights on Airbnb’s listing Data (NYC)</a:t>
            </a:r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1171772" y="6898324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4</a:t>
            </a:fld>
            <a:endParaRPr lang="en-IN" sz="1199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51A46F-72D1-42ED-9156-C6EB6835C8B6}"/>
              </a:ext>
            </a:extLst>
          </p:cNvPr>
          <p:cNvCxnSpPr>
            <a:cxnSpLocks/>
          </p:cNvCxnSpPr>
          <p:nvPr/>
        </p:nvCxnSpPr>
        <p:spPr>
          <a:xfrm flipV="1">
            <a:off x="612742" y="902600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CC3DA62-4E4E-42EC-B940-FD8F9D3DA8D3}"/>
              </a:ext>
            </a:extLst>
          </p:cNvPr>
          <p:cNvSpPr/>
          <p:nvPr/>
        </p:nvSpPr>
        <p:spPr>
          <a:xfrm>
            <a:off x="612742" y="1091689"/>
            <a:ext cx="102475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Total available current listings : 50K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Total number of listings with less number of reviews/ratings( &lt;15 ): 22K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Average New Listing added per month : 3K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F5FF9-BA22-425B-9C41-4997E2821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883" y="2292018"/>
            <a:ext cx="7092929" cy="399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04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552123" y="136982"/>
            <a:ext cx="10749460" cy="802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Methodology</a:t>
            </a:r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1171772" y="6898324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5</a:t>
            </a:fld>
            <a:endParaRPr lang="en-IN" sz="1199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7" name="Graphic 66" descr="Newspaper">
            <a:extLst>
              <a:ext uri="{FF2B5EF4-FFF2-40B4-BE49-F238E27FC236}">
                <a16:creationId xmlns:a16="http://schemas.microsoft.com/office/drawing/2014/main" id="{1A2561E4-6FE3-4740-9B43-4D3BD95E5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6082" y="1759867"/>
            <a:ext cx="582834" cy="58283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9679118E-DEF3-4A68-92C8-92694845FB33}"/>
              </a:ext>
            </a:extLst>
          </p:cNvPr>
          <p:cNvSpPr txBox="1"/>
          <p:nvPr/>
        </p:nvSpPr>
        <p:spPr>
          <a:xfrm>
            <a:off x="841643" y="2238065"/>
            <a:ext cx="1795167" cy="523220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Calibri" panose="020F0502020204030204"/>
              </a:rPr>
              <a:t>Airbnb’s Listing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>
                <a:solidFill>
                  <a:prstClr val="black">
                    <a:lumMod val="95000"/>
                    <a:lumOff val="5000"/>
                  </a:prstClr>
                </a:solidFill>
                <a:latin typeface="Calibri" panose="020F0502020204030204"/>
              </a:rPr>
              <a:t>(Last 12 months) 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AAF36C-5DC1-4905-BD31-6C21EE432530}"/>
              </a:ext>
            </a:extLst>
          </p:cNvPr>
          <p:cNvSpPr/>
          <p:nvPr/>
        </p:nvSpPr>
        <p:spPr>
          <a:xfrm>
            <a:off x="8395278" y="1142685"/>
            <a:ext cx="1302327" cy="8027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 Month’s Listed Properties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64CBF91-E1B1-483E-99CF-A6536B47C7A4}"/>
              </a:ext>
            </a:extLst>
          </p:cNvPr>
          <p:cNvSpPr/>
          <p:nvPr/>
        </p:nvSpPr>
        <p:spPr>
          <a:xfrm>
            <a:off x="2794148" y="3121705"/>
            <a:ext cx="1302327" cy="4918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Pre-Processing</a:t>
            </a:r>
          </a:p>
        </p:txBody>
      </p:sp>
      <p:pic>
        <p:nvPicPr>
          <p:cNvPr id="78" name="Graphic 77" descr="Newspaper">
            <a:extLst>
              <a:ext uri="{FF2B5EF4-FFF2-40B4-BE49-F238E27FC236}">
                <a16:creationId xmlns:a16="http://schemas.microsoft.com/office/drawing/2014/main" id="{3C03A56C-5FB3-4850-B1C2-325CFC163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0894" y="3081858"/>
            <a:ext cx="582834" cy="582834"/>
          </a:xfrm>
          <a:prstGeom prst="rect">
            <a:avLst/>
          </a:prstGeom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89155FA-1870-43DF-8241-AED1F54704C9}"/>
              </a:ext>
            </a:extLst>
          </p:cNvPr>
          <p:cNvCxnSpPr>
            <a:cxnSpLocks/>
            <a:stCxn id="77" idx="3"/>
          </p:cNvCxnSpPr>
          <p:nvPr/>
        </p:nvCxnSpPr>
        <p:spPr>
          <a:xfrm flipV="1">
            <a:off x="4096475" y="3364993"/>
            <a:ext cx="863398" cy="26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FBB52CC9-FE46-40BE-8119-C2DF5A43E6DE}"/>
              </a:ext>
            </a:extLst>
          </p:cNvPr>
          <p:cNvCxnSpPr>
            <a:cxnSpLocks/>
          </p:cNvCxnSpPr>
          <p:nvPr/>
        </p:nvCxnSpPr>
        <p:spPr>
          <a:xfrm>
            <a:off x="6188582" y="3364993"/>
            <a:ext cx="1864170" cy="82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72EFB5D0-2E43-4CCA-AC7E-5C0839FE24BC}"/>
              </a:ext>
            </a:extLst>
          </p:cNvPr>
          <p:cNvSpPr txBox="1"/>
          <p:nvPr/>
        </p:nvSpPr>
        <p:spPr>
          <a:xfrm>
            <a:off x="1182478" y="3601740"/>
            <a:ext cx="1161011" cy="523220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/>
              <a:t>NYC Crime-stats Data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16EBC55-127C-4C06-9DB7-15BF3FE89CCC}"/>
              </a:ext>
            </a:extLst>
          </p:cNvPr>
          <p:cNvSpPr/>
          <p:nvPr/>
        </p:nvSpPr>
        <p:spPr>
          <a:xfrm>
            <a:off x="4959873" y="2859978"/>
            <a:ext cx="1578318" cy="9443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Airbnb listings with crime and nearby facilities based on Geo-location</a:t>
            </a:r>
          </a:p>
        </p:txBody>
      </p:sp>
      <p:pic>
        <p:nvPicPr>
          <p:cNvPr id="90" name="Graphic 89" descr="Newspaper">
            <a:extLst>
              <a:ext uri="{FF2B5EF4-FFF2-40B4-BE49-F238E27FC236}">
                <a16:creationId xmlns:a16="http://schemas.microsoft.com/office/drawing/2014/main" id="{D5E41845-E51B-4554-AF16-F63EE0FC0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7809" y="4499432"/>
            <a:ext cx="582834" cy="582834"/>
          </a:xfrm>
          <a:prstGeom prst="rect">
            <a:avLst/>
          </a:prstGeom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8C973C0-AC98-4DA5-AD89-8844225A41E5}"/>
              </a:ext>
            </a:extLst>
          </p:cNvPr>
          <p:cNvCxnSpPr>
            <a:cxnSpLocks/>
          </p:cNvCxnSpPr>
          <p:nvPr/>
        </p:nvCxnSpPr>
        <p:spPr>
          <a:xfrm flipV="1">
            <a:off x="2053728" y="3613563"/>
            <a:ext cx="1391583" cy="17531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273A25AD-58CF-4B8A-A578-A8B822656DEB}"/>
              </a:ext>
            </a:extLst>
          </p:cNvPr>
          <p:cNvCxnSpPr>
            <a:cxnSpLocks/>
            <a:stCxn id="67" idx="3"/>
            <a:endCxn id="77" idx="0"/>
          </p:cNvCxnSpPr>
          <p:nvPr/>
        </p:nvCxnSpPr>
        <p:spPr>
          <a:xfrm>
            <a:off x="2058916" y="2051284"/>
            <a:ext cx="1386396" cy="107042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B29949E0-F211-4E85-BF4C-DFA2C587726E}"/>
              </a:ext>
            </a:extLst>
          </p:cNvPr>
          <p:cNvSpPr txBox="1"/>
          <p:nvPr/>
        </p:nvSpPr>
        <p:spPr>
          <a:xfrm>
            <a:off x="1145476" y="5082900"/>
            <a:ext cx="1161011" cy="738664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/>
              <a:t>NYC Restaurant Data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27DAC881-DCCA-4A34-A985-6E15A937E339}"/>
              </a:ext>
            </a:extLst>
          </p:cNvPr>
          <p:cNvSpPr/>
          <p:nvPr/>
        </p:nvSpPr>
        <p:spPr>
          <a:xfrm>
            <a:off x="8052753" y="2702359"/>
            <a:ext cx="1987377" cy="1112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Trained Model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>
                <a:solidFill>
                  <a:prstClr val="black"/>
                </a:solidFill>
                <a:latin typeface="Calibri" panose="020F0502020204030204"/>
              </a:rPr>
              <a:t>(Logistic Regression)</a:t>
            </a:r>
            <a:endParaRPr kumimoji="0" lang="en-I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F2421A3-B911-456B-A57C-F326CA268DBD}"/>
              </a:ext>
            </a:extLst>
          </p:cNvPr>
          <p:cNvCxnSpPr>
            <a:stCxn id="78" idx="3"/>
            <a:endCxn id="77" idx="1"/>
          </p:cNvCxnSpPr>
          <p:nvPr/>
        </p:nvCxnSpPr>
        <p:spPr>
          <a:xfrm flipV="1">
            <a:off x="2053728" y="3367634"/>
            <a:ext cx="740420" cy="5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A535E019-9F89-433F-9615-8CFA199FC20D}"/>
              </a:ext>
            </a:extLst>
          </p:cNvPr>
          <p:cNvCxnSpPr>
            <a:cxnSpLocks/>
            <a:stCxn id="74" idx="2"/>
            <a:endCxn id="109" idx="0"/>
          </p:cNvCxnSpPr>
          <p:nvPr/>
        </p:nvCxnSpPr>
        <p:spPr>
          <a:xfrm>
            <a:off x="9046442" y="1945416"/>
            <a:ext cx="0" cy="75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D51B67E6-B57D-4125-8383-DBC541ABC53E}"/>
              </a:ext>
            </a:extLst>
          </p:cNvPr>
          <p:cNvSpPr txBox="1"/>
          <p:nvPr/>
        </p:nvSpPr>
        <p:spPr>
          <a:xfrm>
            <a:off x="6520206" y="3041386"/>
            <a:ext cx="15783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Feature Extraction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CE61FE3-DC4A-4BEF-980B-440E255B91B4}"/>
              </a:ext>
            </a:extLst>
          </p:cNvPr>
          <p:cNvSpPr txBox="1"/>
          <p:nvPr/>
        </p:nvSpPr>
        <p:spPr>
          <a:xfrm>
            <a:off x="6661169" y="3394600"/>
            <a:ext cx="1078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&amp; Training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BEFBF8AF-BFFD-4039-B4CB-E3A72D2D85FE}"/>
              </a:ext>
            </a:extLst>
          </p:cNvPr>
          <p:cNvSpPr/>
          <p:nvPr/>
        </p:nvSpPr>
        <p:spPr>
          <a:xfrm>
            <a:off x="8395278" y="4750389"/>
            <a:ext cx="1302327" cy="8318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>
                <a:solidFill>
                  <a:prstClr val="black"/>
                </a:solidFill>
                <a:latin typeface="Calibri" panose="020F0502020204030204"/>
              </a:rPr>
              <a:t>Listings with Updated Ratings</a:t>
            </a:r>
            <a:endParaRPr kumimoji="0" lang="en-I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E09C4594-83C7-452B-9380-A7FE9497BA43}"/>
              </a:ext>
            </a:extLst>
          </p:cNvPr>
          <p:cNvCxnSpPr>
            <a:cxnSpLocks/>
            <a:stCxn id="109" idx="2"/>
            <a:endCxn id="135" idx="0"/>
          </p:cNvCxnSpPr>
          <p:nvPr/>
        </p:nvCxnSpPr>
        <p:spPr>
          <a:xfrm>
            <a:off x="9046442" y="3814744"/>
            <a:ext cx="0" cy="935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51A46F-72D1-42ED-9156-C6EB6835C8B6}"/>
              </a:ext>
            </a:extLst>
          </p:cNvPr>
          <p:cNvCxnSpPr>
            <a:cxnSpLocks/>
          </p:cNvCxnSpPr>
          <p:nvPr/>
        </p:nvCxnSpPr>
        <p:spPr>
          <a:xfrm flipV="1">
            <a:off x="612742" y="902600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8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491504" y="103774"/>
            <a:ext cx="10749460" cy="828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Pre-Processing</a:t>
            </a:r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2837674" y="6040485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6</a:t>
            </a:fld>
            <a:endParaRPr lang="en-IN" sz="1199" dirty="0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7" name="Graphic 66" descr="Newspaper">
            <a:extLst>
              <a:ext uri="{FF2B5EF4-FFF2-40B4-BE49-F238E27FC236}">
                <a16:creationId xmlns:a16="http://schemas.microsoft.com/office/drawing/2014/main" id="{1A2561E4-6FE3-4740-9B43-4D3BD95E5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9212" y="1636863"/>
            <a:ext cx="582834" cy="58283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9679118E-DEF3-4A68-92C8-92694845FB33}"/>
              </a:ext>
            </a:extLst>
          </p:cNvPr>
          <p:cNvSpPr txBox="1"/>
          <p:nvPr/>
        </p:nvSpPr>
        <p:spPr>
          <a:xfrm>
            <a:off x="1809961" y="2115516"/>
            <a:ext cx="1795167" cy="523220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Calibri" panose="020F0502020204030204"/>
              </a:rPr>
              <a:t>Airbnb’s Listing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Calibri" panose="020F0502020204030204"/>
              </a:rPr>
              <a:t>(Last 12 months)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64CBF91-E1B1-483E-99CF-A6536B47C7A4}"/>
              </a:ext>
            </a:extLst>
          </p:cNvPr>
          <p:cNvSpPr/>
          <p:nvPr/>
        </p:nvSpPr>
        <p:spPr>
          <a:xfrm>
            <a:off x="4638846" y="2976745"/>
            <a:ext cx="1896691" cy="1075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Join based on geo-location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(To get crime-stats and restaurants within 0.5 miles of the property)</a:t>
            </a:r>
          </a:p>
        </p:txBody>
      </p:sp>
      <p:pic>
        <p:nvPicPr>
          <p:cNvPr id="78" name="Graphic 77" descr="Newspaper">
            <a:extLst>
              <a:ext uri="{FF2B5EF4-FFF2-40B4-BE49-F238E27FC236}">
                <a16:creationId xmlns:a16="http://schemas.microsoft.com/office/drawing/2014/main" id="{3C03A56C-5FB3-4850-B1C2-325CFC163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1039" y="3223028"/>
            <a:ext cx="582834" cy="582834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72EFB5D0-2E43-4CCA-AC7E-5C0839FE24BC}"/>
              </a:ext>
            </a:extLst>
          </p:cNvPr>
          <p:cNvSpPr txBox="1"/>
          <p:nvPr/>
        </p:nvSpPr>
        <p:spPr>
          <a:xfrm>
            <a:off x="2112623" y="3742910"/>
            <a:ext cx="1161011" cy="523220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dirty="0"/>
              <a:t>NYC Crime-stats Data</a:t>
            </a:r>
          </a:p>
        </p:txBody>
      </p:sp>
      <p:pic>
        <p:nvPicPr>
          <p:cNvPr id="90" name="Graphic 89" descr="Newspaper">
            <a:extLst>
              <a:ext uri="{FF2B5EF4-FFF2-40B4-BE49-F238E27FC236}">
                <a16:creationId xmlns:a16="http://schemas.microsoft.com/office/drawing/2014/main" id="{D5E41845-E51B-4554-AF16-F63EE0FC0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6127" y="4376883"/>
            <a:ext cx="582834" cy="582834"/>
          </a:xfrm>
          <a:prstGeom prst="rect">
            <a:avLst/>
          </a:prstGeom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8C973C0-AC98-4DA5-AD89-8844225A41E5}"/>
              </a:ext>
            </a:extLst>
          </p:cNvPr>
          <p:cNvCxnSpPr>
            <a:cxnSpLocks/>
            <a:stCxn id="108" idx="3"/>
            <a:endCxn id="77" idx="2"/>
          </p:cNvCxnSpPr>
          <p:nvPr/>
        </p:nvCxnSpPr>
        <p:spPr>
          <a:xfrm flipV="1">
            <a:off x="3274805" y="4052145"/>
            <a:ext cx="2312387" cy="12775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B29949E0-F211-4E85-BF4C-DFA2C587726E}"/>
              </a:ext>
            </a:extLst>
          </p:cNvPr>
          <p:cNvSpPr txBox="1"/>
          <p:nvPr/>
        </p:nvSpPr>
        <p:spPr>
          <a:xfrm>
            <a:off x="2113794" y="4960351"/>
            <a:ext cx="1161011" cy="738664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dirty="0"/>
              <a:t>NYC Restaurant Data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F2421A3-B911-456B-A57C-F326CA268DBD}"/>
              </a:ext>
            </a:extLst>
          </p:cNvPr>
          <p:cNvCxnSpPr>
            <a:cxnSpLocks/>
            <a:stCxn id="78" idx="3"/>
            <a:endCxn id="77" idx="1"/>
          </p:cNvCxnSpPr>
          <p:nvPr/>
        </p:nvCxnSpPr>
        <p:spPr>
          <a:xfrm>
            <a:off x="2983873" y="3514445"/>
            <a:ext cx="16549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 descr="Newspaper">
            <a:extLst>
              <a:ext uri="{FF2B5EF4-FFF2-40B4-BE49-F238E27FC236}">
                <a16:creationId xmlns:a16="http://schemas.microsoft.com/office/drawing/2014/main" id="{AA85DDF4-3579-410C-AF02-7BB4A26C0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48042" y="1636753"/>
            <a:ext cx="582834" cy="58283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F1E743C-BB85-4D39-ACD7-CE54C4AC1A33}"/>
              </a:ext>
            </a:extLst>
          </p:cNvPr>
          <p:cNvSpPr txBox="1"/>
          <p:nvPr/>
        </p:nvSpPr>
        <p:spPr>
          <a:xfrm>
            <a:off x="3741262" y="2109325"/>
            <a:ext cx="1795167" cy="523220"/>
          </a:xfrm>
          <a:prstGeom prst="rect">
            <a:avLst/>
          </a:prstGeom>
          <a:ln>
            <a:noFill/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Calibri" panose="020F0502020204030204"/>
              </a:rPr>
              <a:t>Cleaned data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Unique Listings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B4B84B9-B206-43A5-BF27-06FA6FC2CC0A}"/>
              </a:ext>
            </a:extLst>
          </p:cNvPr>
          <p:cNvCxnSpPr>
            <a:cxnSpLocks/>
          </p:cNvCxnSpPr>
          <p:nvPr/>
        </p:nvCxnSpPr>
        <p:spPr>
          <a:xfrm>
            <a:off x="3347464" y="1981465"/>
            <a:ext cx="5791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662255F-9156-43BF-9BFD-FA047F022C68}"/>
              </a:ext>
            </a:extLst>
          </p:cNvPr>
          <p:cNvCxnSpPr>
            <a:cxnSpLocks/>
            <a:stCxn id="77" idx="3"/>
          </p:cNvCxnSpPr>
          <p:nvPr/>
        </p:nvCxnSpPr>
        <p:spPr>
          <a:xfrm>
            <a:off x="6535537" y="3514445"/>
            <a:ext cx="1697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67F17D0D-1B70-4C7C-9840-F2766DFB2888}"/>
              </a:ext>
            </a:extLst>
          </p:cNvPr>
          <p:cNvCxnSpPr>
            <a:cxnSpLocks/>
            <a:endCxn id="77" idx="0"/>
          </p:cNvCxnSpPr>
          <p:nvPr/>
        </p:nvCxnSpPr>
        <p:spPr>
          <a:xfrm rot="16200000" flipH="1">
            <a:off x="4865611" y="2255164"/>
            <a:ext cx="969970" cy="473192"/>
          </a:xfrm>
          <a:prstGeom prst="bentConnector3">
            <a:avLst>
              <a:gd name="adj1" fmla="val 213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371F7BA-F476-4045-B936-D4BCD901A242}"/>
              </a:ext>
            </a:extLst>
          </p:cNvPr>
          <p:cNvSpPr txBox="1"/>
          <p:nvPr/>
        </p:nvSpPr>
        <p:spPr>
          <a:xfrm>
            <a:off x="6840524" y="3219690"/>
            <a:ext cx="3401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prstClr val="black"/>
                </a:solidFill>
              </a:rPr>
              <a:t>For Training</a:t>
            </a:r>
          </a:p>
          <a:p>
            <a:endParaRPr lang="en-US" sz="14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5E114D-F002-41F5-BA18-9B580B796B75}"/>
              </a:ext>
            </a:extLst>
          </p:cNvPr>
          <p:cNvCxnSpPr>
            <a:cxnSpLocks/>
          </p:cNvCxnSpPr>
          <p:nvPr/>
        </p:nvCxnSpPr>
        <p:spPr>
          <a:xfrm flipV="1">
            <a:off x="612742" y="901966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8C272F0-CC47-4A25-A11C-B4BAC3424D13}"/>
              </a:ext>
            </a:extLst>
          </p:cNvPr>
          <p:cNvSpPr/>
          <p:nvPr/>
        </p:nvSpPr>
        <p:spPr>
          <a:xfrm>
            <a:off x="8289454" y="2976745"/>
            <a:ext cx="1896691" cy="1075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>
                <a:solidFill>
                  <a:prstClr val="black"/>
                </a:solidFill>
                <a:latin typeface="Calibri" panose="020F0502020204030204"/>
              </a:rPr>
              <a:t>Logistic Regression</a:t>
            </a:r>
            <a:endParaRPr kumimoji="0" lang="en-I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3098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7360DD-F472-4E2C-990D-31D7EED6D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04" y="1266093"/>
            <a:ext cx="11028813" cy="3844099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8D8F0914-8F7A-4028-9294-D5541452BA4E}"/>
              </a:ext>
            </a:extLst>
          </p:cNvPr>
          <p:cNvSpPr txBox="1">
            <a:spLocks/>
          </p:cNvSpPr>
          <p:nvPr/>
        </p:nvSpPr>
        <p:spPr>
          <a:xfrm>
            <a:off x="491504" y="103774"/>
            <a:ext cx="10749460" cy="828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Dataset after Pre-Processing: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F16F26E-4C31-4BCD-978D-8A40254C27B7}"/>
              </a:ext>
            </a:extLst>
          </p:cNvPr>
          <p:cNvCxnSpPr>
            <a:cxnSpLocks/>
          </p:cNvCxnSpPr>
          <p:nvPr/>
        </p:nvCxnSpPr>
        <p:spPr>
          <a:xfrm flipV="1">
            <a:off x="612742" y="901966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911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1">
            <a:extLst>
              <a:ext uri="{FF2B5EF4-FFF2-40B4-BE49-F238E27FC236}">
                <a16:creationId xmlns:a16="http://schemas.microsoft.com/office/drawing/2014/main" id="{29290984-2993-423C-88EA-A0D740312FA9}"/>
              </a:ext>
            </a:extLst>
          </p:cNvPr>
          <p:cNvSpPr txBox="1">
            <a:spLocks/>
          </p:cNvSpPr>
          <p:nvPr/>
        </p:nvSpPr>
        <p:spPr>
          <a:xfrm>
            <a:off x="520520" y="176669"/>
            <a:ext cx="10749460" cy="828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  <p:sp>
        <p:nvSpPr>
          <p:cNvPr id="65" name="Slide Number Placeholder 3">
            <a:extLst>
              <a:ext uri="{FF2B5EF4-FFF2-40B4-BE49-F238E27FC236}">
                <a16:creationId xmlns:a16="http://schemas.microsoft.com/office/drawing/2014/main" id="{1200DF20-F079-40AE-A75B-882AFC39FF0C}"/>
              </a:ext>
            </a:extLst>
          </p:cNvPr>
          <p:cNvSpPr txBox="1">
            <a:spLocks/>
          </p:cNvSpPr>
          <p:nvPr/>
        </p:nvSpPr>
        <p:spPr>
          <a:xfrm>
            <a:off x="12771687" y="6332716"/>
            <a:ext cx="42510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defRPr/>
            </a:pPr>
            <a:fld id="{2465CFD4-9401-47B7-ADC2-1B0E4994DF73}" type="slidenum">
              <a:rPr lang="en-IN" sz="1199" smtClean="0">
                <a:solidFill>
                  <a:prstClr val="black">
                    <a:tint val="7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ctr" defTabSz="914400">
                <a:defRPr/>
              </a:pPr>
              <a:t>8</a:t>
            </a:fld>
            <a:endParaRPr lang="en-IN" sz="1199" dirty="0">
              <a:solidFill>
                <a:prstClr val="black">
                  <a:tint val="7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64CBF91-E1B1-483E-99CF-A6536B47C7A4}"/>
              </a:ext>
            </a:extLst>
          </p:cNvPr>
          <p:cNvSpPr/>
          <p:nvPr/>
        </p:nvSpPr>
        <p:spPr>
          <a:xfrm>
            <a:off x="612742" y="2413485"/>
            <a:ext cx="1976594" cy="18147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Join based on geo-location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(To get crime-stats and restaurants within 0.5 miles of the property)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662255F-9156-43BF-9BFD-FA047F022C68}"/>
              </a:ext>
            </a:extLst>
          </p:cNvPr>
          <p:cNvCxnSpPr>
            <a:cxnSpLocks/>
          </p:cNvCxnSpPr>
          <p:nvPr/>
        </p:nvCxnSpPr>
        <p:spPr>
          <a:xfrm>
            <a:off x="2589336" y="2552078"/>
            <a:ext cx="759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B12731D-D6B6-4563-BD5A-1919C5800C46}"/>
              </a:ext>
            </a:extLst>
          </p:cNvPr>
          <p:cNvCxnSpPr>
            <a:cxnSpLocks/>
          </p:cNvCxnSpPr>
          <p:nvPr/>
        </p:nvCxnSpPr>
        <p:spPr>
          <a:xfrm>
            <a:off x="2589336" y="3947001"/>
            <a:ext cx="759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9FE3E90-F916-4D2C-843E-800594582304}"/>
              </a:ext>
            </a:extLst>
          </p:cNvPr>
          <p:cNvSpPr/>
          <p:nvPr/>
        </p:nvSpPr>
        <p:spPr>
          <a:xfrm>
            <a:off x="3357053" y="1923012"/>
            <a:ext cx="1976594" cy="11233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Listings with &gt;15 reviews/ratings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26BA2D-0537-4E73-827B-678476219428}"/>
              </a:ext>
            </a:extLst>
          </p:cNvPr>
          <p:cNvSpPr/>
          <p:nvPr/>
        </p:nvSpPr>
        <p:spPr>
          <a:xfrm>
            <a:off x="3365115" y="3415045"/>
            <a:ext cx="1976594" cy="10911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IN" sz="1600" dirty="0">
                <a:solidFill>
                  <a:prstClr val="black"/>
                </a:solidFill>
              </a:rPr>
              <a:t>Listings with ≤ 15 reviews/ratings 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4444099-88AC-48ED-ADEE-0B5A94932E5B}"/>
              </a:ext>
            </a:extLst>
          </p:cNvPr>
          <p:cNvCxnSpPr>
            <a:cxnSpLocks/>
          </p:cNvCxnSpPr>
          <p:nvPr/>
        </p:nvCxnSpPr>
        <p:spPr>
          <a:xfrm>
            <a:off x="5341709" y="3950662"/>
            <a:ext cx="670765" cy="9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B089159-4E11-4D92-845C-C63D04BB527B}"/>
              </a:ext>
            </a:extLst>
          </p:cNvPr>
          <p:cNvSpPr/>
          <p:nvPr/>
        </p:nvSpPr>
        <p:spPr>
          <a:xfrm>
            <a:off x="5966196" y="3429000"/>
            <a:ext cx="1553285" cy="11208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114A57-0CDE-4A8F-AE18-42DEE5707C96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7519481" y="3989435"/>
            <a:ext cx="1112561" cy="1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54C6745-4A75-422E-A3F9-4B082CA6D68E}"/>
              </a:ext>
            </a:extLst>
          </p:cNvPr>
          <p:cNvSpPr/>
          <p:nvPr/>
        </p:nvSpPr>
        <p:spPr>
          <a:xfrm>
            <a:off x="8663729" y="3414855"/>
            <a:ext cx="1553285" cy="11208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Prediction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(Updated Rating)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8590A5-1E05-4F95-A418-4F23E845C4CD}"/>
              </a:ext>
            </a:extLst>
          </p:cNvPr>
          <p:cNvSpPr txBox="1"/>
          <p:nvPr/>
        </p:nvSpPr>
        <p:spPr>
          <a:xfrm>
            <a:off x="7532098" y="3639224"/>
            <a:ext cx="3401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Transform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8A083C5F-9337-4716-8D0C-0B4D97ED7E03}"/>
              </a:ext>
            </a:extLst>
          </p:cNvPr>
          <p:cNvCxnSpPr>
            <a:stCxn id="22" idx="3"/>
            <a:endCxn id="29" idx="0"/>
          </p:cNvCxnSpPr>
          <p:nvPr/>
        </p:nvCxnSpPr>
        <p:spPr>
          <a:xfrm>
            <a:off x="5333647" y="2484697"/>
            <a:ext cx="1409192" cy="9443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B5420ED-DCD4-4E6B-87F6-23FFB537E08B}"/>
              </a:ext>
            </a:extLst>
          </p:cNvPr>
          <p:cNvSpPr txBox="1"/>
          <p:nvPr/>
        </p:nvSpPr>
        <p:spPr>
          <a:xfrm>
            <a:off x="5601281" y="2115365"/>
            <a:ext cx="34017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prstClr val="black"/>
                </a:solidFill>
              </a:rPr>
              <a:t>                           Feature Extraction </a:t>
            </a:r>
          </a:p>
          <a:p>
            <a:r>
              <a:rPr lang="en-IN" sz="1400" dirty="0">
                <a:solidFill>
                  <a:prstClr val="black"/>
                </a:solidFill>
              </a:rPr>
              <a:t>                             &amp; Training</a:t>
            </a:r>
          </a:p>
          <a:p>
            <a:endParaRPr lang="en-US" sz="14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2D0EC11-D412-4899-ACA3-88F2F92EC927}"/>
              </a:ext>
            </a:extLst>
          </p:cNvPr>
          <p:cNvCxnSpPr>
            <a:cxnSpLocks/>
          </p:cNvCxnSpPr>
          <p:nvPr/>
        </p:nvCxnSpPr>
        <p:spPr>
          <a:xfrm flipV="1">
            <a:off x="10232857" y="3963608"/>
            <a:ext cx="386863" cy="1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661A5CD2-F6E1-44C9-A2CE-7F3FEA9412CD}"/>
              </a:ext>
            </a:extLst>
          </p:cNvPr>
          <p:cNvSpPr/>
          <p:nvPr/>
        </p:nvSpPr>
        <p:spPr>
          <a:xfrm>
            <a:off x="10635564" y="3429000"/>
            <a:ext cx="1041502" cy="11208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Accuracy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3CC9E56-3CBD-4932-AE74-9CF018EE5C0A}"/>
              </a:ext>
            </a:extLst>
          </p:cNvPr>
          <p:cNvSpPr txBox="1">
            <a:spLocks/>
          </p:cNvSpPr>
          <p:nvPr/>
        </p:nvSpPr>
        <p:spPr>
          <a:xfrm>
            <a:off x="552123" y="136982"/>
            <a:ext cx="10749460" cy="802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Model Training and Prediction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C3029F-8876-4D55-A02F-C7B9FFFF1168}"/>
              </a:ext>
            </a:extLst>
          </p:cNvPr>
          <p:cNvCxnSpPr>
            <a:cxnSpLocks/>
          </p:cNvCxnSpPr>
          <p:nvPr/>
        </p:nvCxnSpPr>
        <p:spPr>
          <a:xfrm flipV="1">
            <a:off x="612742" y="902600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1811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8D8F0914-8F7A-4028-9294-D5541452BA4E}"/>
              </a:ext>
            </a:extLst>
          </p:cNvPr>
          <p:cNvSpPr txBox="1">
            <a:spLocks/>
          </p:cNvSpPr>
          <p:nvPr/>
        </p:nvSpPr>
        <p:spPr>
          <a:xfrm>
            <a:off x="491504" y="103774"/>
            <a:ext cx="10749460" cy="828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Dataset after Prediction: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F16F26E-4C31-4BCD-978D-8A40254C27B7}"/>
              </a:ext>
            </a:extLst>
          </p:cNvPr>
          <p:cNvCxnSpPr>
            <a:cxnSpLocks/>
          </p:cNvCxnSpPr>
          <p:nvPr/>
        </p:nvCxnSpPr>
        <p:spPr>
          <a:xfrm flipV="1">
            <a:off x="612742" y="901966"/>
            <a:ext cx="10628222" cy="2996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A picture containing computer, laptop, table, room&#10;&#10;Description automatically generated">
            <a:extLst>
              <a:ext uri="{FF2B5EF4-FFF2-40B4-BE49-F238E27FC236}">
                <a16:creationId xmlns:a16="http://schemas.microsoft.com/office/drawing/2014/main" id="{BD717FED-AD74-4834-A969-9A06D2674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" r="9196" b="16518"/>
          <a:stretch/>
        </p:blipFill>
        <p:spPr>
          <a:xfrm>
            <a:off x="278751" y="1026442"/>
            <a:ext cx="8612031" cy="3436861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832986E-FFF3-4388-A512-6CEC58D08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51" y="4463303"/>
            <a:ext cx="8738419" cy="18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175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353</TotalTime>
  <Words>420</Words>
  <Application>Microsoft Office PowerPoint</Application>
  <PresentationFormat>Widescreen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Wingdings</vt:lpstr>
      <vt:lpstr>Retrospect</vt:lpstr>
      <vt:lpstr>Stay Recommendations Programming for Big Data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 BI Map Visual     </vt:lpstr>
      <vt:lpstr>Power BI Map Visual     </vt:lpstr>
      <vt:lpstr>Power BI Map Visual     </vt:lpstr>
      <vt:lpstr>Demo</vt:lpstr>
      <vt:lpstr>Demo</vt:lpstr>
      <vt:lpstr>Scalability in Production Environment      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AIRBNB’s rating based on safety of neighbourhood</dc:title>
  <dc:creator>yash26rathod@gmail.com</dc:creator>
  <cp:lastModifiedBy>yash26rathod@gmail.com</cp:lastModifiedBy>
  <cp:revision>26</cp:revision>
  <dcterms:created xsi:type="dcterms:W3CDTF">2019-12-11T16:43:51Z</dcterms:created>
  <dcterms:modified xsi:type="dcterms:W3CDTF">2019-12-20T17:05:19Z</dcterms:modified>
</cp:coreProperties>
</file>

<file path=docProps/thumbnail.jpeg>
</file>